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93" r:id="rId4"/>
    <p:sldId id="295" r:id="rId5"/>
    <p:sldId id="300" r:id="rId6"/>
    <p:sldId id="301" r:id="rId7"/>
    <p:sldId id="298" r:id="rId8"/>
    <p:sldId id="297" r:id="rId9"/>
    <p:sldId id="296" r:id="rId10"/>
    <p:sldId id="309" r:id="rId11"/>
    <p:sldId id="294" r:id="rId12"/>
    <p:sldId id="307" r:id="rId13"/>
    <p:sldId id="310" r:id="rId14"/>
    <p:sldId id="323" r:id="rId15"/>
    <p:sldId id="302" r:id="rId16"/>
    <p:sldId id="308" r:id="rId17"/>
    <p:sldId id="304" r:id="rId18"/>
    <p:sldId id="306" r:id="rId19"/>
    <p:sldId id="299" r:id="rId20"/>
    <p:sldId id="322" r:id="rId21"/>
    <p:sldId id="312" r:id="rId22"/>
    <p:sldId id="321" r:id="rId23"/>
    <p:sldId id="313" r:id="rId24"/>
    <p:sldId id="315" r:id="rId25"/>
    <p:sldId id="320" r:id="rId26"/>
    <p:sldId id="316" r:id="rId27"/>
    <p:sldId id="317" r:id="rId28"/>
    <p:sldId id="318" r:id="rId29"/>
  </p:sldIdLst>
  <p:sldSz cx="9144000" cy="6858000" type="screen4x3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85" autoAdjust="0"/>
  </p:normalViewPr>
  <p:slideViewPr>
    <p:cSldViewPr>
      <p:cViewPr varScale="1">
        <p:scale>
          <a:sx n="119" d="100"/>
          <a:sy n="119" d="100"/>
        </p:scale>
        <p:origin x="1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1B9F-7DDA-4747-AC6C-576314B6E80D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C964-839D-4B28-8401-E73484C56F5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73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092B-18B4-422A-B93B-C2E8ED434113}" type="datetimeFigureOut">
              <a:rPr lang="nl-NL" smtClean="0"/>
              <a:pPr/>
              <a:t>22-9-2017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771B-034B-42F9-83B6-E1100FE98F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D771B-034B-42F9-83B6-E1100FE98F6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71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DC562FE-1924-4414-88C1-AAF19478F7F1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icture Placeholder 12"/>
          <p:cNvSpPr txBox="1"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6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zonde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9CBE-BF33-426C-8831-C2A9693A7209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0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 boven elkaa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8352928" cy="194421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352928" cy="233712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AB3-61C5-4715-90EC-E10C5EE44087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5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boven elkaar zonde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1602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8352928" cy="262515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065D-04F0-4342-A93C-B4E4F0103114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7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F9D1-F65E-4CB7-86B8-4E23E9DFB7B5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7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97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7BD82CF-9B89-48A1-A2B4-9B11BECD0F4E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261B96E-6248-4ADF-9D5B-7969FF66FC67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3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00C2C0D-C8B7-46F1-9E4F-37DC2F964837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10AC0A3-8FD6-471F-8045-F88285320A12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34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1DA2546-FA3A-4D07-8CA2-DA7B7AB351FF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 zonde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08B3A59A-FB09-4835-84EF-05234DABE102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6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353347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114800" cy="4353347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FFE8-A988-4B6A-8F5B-D77CD945BA41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35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22722112-6E2B-4B19-A5ED-DCAA9B48B27F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0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65" r:id="rId8"/>
    <p:sldLayoutId id="2147483652" r:id="rId9"/>
    <p:sldLayoutId id="2147483666" r:id="rId10"/>
    <p:sldLayoutId id="2147483667" r:id="rId11"/>
    <p:sldLayoutId id="2147483668" r:id="rId12"/>
    <p:sldLayoutId id="2147483655" r:id="rId13"/>
    <p:sldLayoutId id="214748366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oefenen.facet.o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kenopgaven-etalage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4320480" cy="1470025"/>
          </a:xfrm>
        </p:spPr>
        <p:txBody>
          <a:bodyPr/>
          <a:lstStyle/>
          <a:p>
            <a:r>
              <a:rPr lang="nl-NL" dirty="0" smtClean="0"/>
              <a:t>Informatiebijeenkomst Ce mbo 2017-2018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21 september 2017</a:t>
            </a:r>
          </a:p>
          <a:p>
            <a:endParaRPr lang="nl-NL" dirty="0"/>
          </a:p>
          <a:p>
            <a:r>
              <a:rPr lang="nl-NL" dirty="0" smtClean="0"/>
              <a:t>Marcel Claessens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C53-6ECF-42B8-9EA6-C4891D6751E3}" type="datetime1">
              <a:rPr lang="nl-NL" smtClean="0"/>
              <a:pPr/>
              <a:t>22-9-2017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Nieuw op </a:t>
            </a:r>
            <a:r>
              <a:rPr lang="nl-NL" dirty="0" err="1" smtClean="0"/>
              <a:t>examenbladmbo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Terugvinden van regelingen; eenduidiger</a:t>
            </a:r>
          </a:p>
          <a:p>
            <a:r>
              <a:rPr lang="nl-NL" dirty="0" smtClean="0"/>
              <a:t>Presentaties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84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69691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6 Afnameperiodes</a:t>
            </a:r>
            <a:r>
              <a:rPr lang="nl-NL" dirty="0"/>
              <a:t>, uitslagverstrekking en inzage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03002"/>
            <a:ext cx="8352928" cy="435334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Twee typen examens, afnameperiodes, resultaatbepaling en inzage:</a:t>
            </a:r>
          </a:p>
          <a:p>
            <a:pPr marL="0" indent="0">
              <a:buNone/>
            </a:pPr>
            <a:r>
              <a:rPr lang="nl-NL" dirty="0" smtClean="0"/>
              <a:t>1 F-examens (Nederlandse taal 2F, 3F en rekenen 2F, 3F)</a:t>
            </a:r>
          </a:p>
          <a:p>
            <a:pPr marL="0" indent="0">
              <a:buNone/>
            </a:pPr>
            <a:r>
              <a:rPr lang="nl-NL" dirty="0" smtClean="0"/>
              <a:t>2 Overig (2A, 2AER, 2ER, 3ER, Engels B1, B2)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6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/>
              <a:t>F-examens (</a:t>
            </a:r>
            <a:r>
              <a:rPr lang="nl-NL" dirty="0" smtClean="0"/>
              <a:t>Ned. </a:t>
            </a:r>
            <a:r>
              <a:rPr lang="nl-NL" dirty="0"/>
              <a:t>2F, 3F en rekenen 2F, 3F)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Twee grote veranderingen:</a:t>
            </a:r>
          </a:p>
          <a:p>
            <a:pPr>
              <a:buFontTx/>
              <a:buChar char="-"/>
            </a:pPr>
            <a:r>
              <a:rPr lang="nl-NL" dirty="0" smtClean="0"/>
              <a:t>Langere afnameperiodes van elk examen</a:t>
            </a:r>
          </a:p>
          <a:p>
            <a:pPr>
              <a:buFontTx/>
              <a:buChar char="-"/>
            </a:pPr>
            <a:r>
              <a:rPr lang="nl-NL" dirty="0" smtClean="0"/>
              <a:t>Snellere uitslagverstrekking</a:t>
            </a:r>
            <a:endParaRPr lang="nl-NL" dirty="0"/>
          </a:p>
          <a:p>
            <a:endParaRPr lang="nl-NL" u="sng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96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/>
              <a:t>F-examens (</a:t>
            </a:r>
            <a:r>
              <a:rPr lang="nl-NL" dirty="0" smtClean="0"/>
              <a:t>Ned. </a:t>
            </a:r>
            <a:r>
              <a:rPr lang="nl-NL" dirty="0"/>
              <a:t>2F, 3F en rekenen 2F, 3F)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Wanneer:</a:t>
            </a:r>
          </a:p>
          <a:p>
            <a:r>
              <a:rPr lang="nl-NL" dirty="0" smtClean="0"/>
              <a:t>Afname gedurende 4 * 7 weken in P2-P5.</a:t>
            </a:r>
          </a:p>
          <a:p>
            <a:pPr marL="0" indent="0">
              <a:buNone/>
            </a:pPr>
            <a:r>
              <a:rPr lang="nl-NL" dirty="0" smtClean="0"/>
              <a:t>Uitslagverstrekking P2 en P3:</a:t>
            </a:r>
          </a:p>
          <a:p>
            <a:r>
              <a:rPr lang="nl-NL" dirty="0" smtClean="0"/>
              <a:t>Gebaseerd op afnamegegevens van week 1.</a:t>
            </a:r>
          </a:p>
          <a:p>
            <a:r>
              <a:rPr lang="nl-NL" dirty="0" smtClean="0"/>
              <a:t>Vervolgens analyses en normering in anderhalve week.</a:t>
            </a:r>
          </a:p>
          <a:p>
            <a:r>
              <a:rPr lang="nl-NL" dirty="0"/>
              <a:t>U</a:t>
            </a:r>
            <a:r>
              <a:rPr lang="nl-NL" dirty="0" smtClean="0"/>
              <a:t>itslagverstrekking en publicatie omzettingstabellen op donderdag van week 3.</a:t>
            </a:r>
          </a:p>
          <a:p>
            <a:pPr marL="0" indent="0">
              <a:buNone/>
            </a:pPr>
            <a:endParaRPr lang="nl-NL" u="sng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42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/>
              <a:t>F-examens (</a:t>
            </a:r>
            <a:r>
              <a:rPr lang="nl-NL" dirty="0" smtClean="0"/>
              <a:t>Ned. </a:t>
            </a:r>
            <a:r>
              <a:rPr lang="nl-NL" dirty="0"/>
              <a:t>2F, 3F en rekenen 2F, 3F)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Versnelde normering:</a:t>
            </a:r>
          </a:p>
          <a:p>
            <a:r>
              <a:rPr lang="nl-NL" u="sng" dirty="0" smtClean="0"/>
              <a:t>MITS voldoende afnames</a:t>
            </a:r>
          </a:p>
          <a:p>
            <a:r>
              <a:rPr lang="nl-NL" u="sng" dirty="0" smtClean="0"/>
              <a:t>DUS plan voldoende afnames aan het begin van de periode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Indien </a:t>
            </a:r>
            <a:r>
              <a:rPr lang="nl-NL" dirty="0"/>
              <a:t>onvoldoende gegevens:</a:t>
            </a:r>
          </a:p>
          <a:p>
            <a:r>
              <a:rPr lang="nl-NL" dirty="0"/>
              <a:t>In week 2 bericht aan instellingen dat alles 1 week opschuift</a:t>
            </a:r>
          </a:p>
          <a:p>
            <a:r>
              <a:rPr lang="nl-NL" dirty="0"/>
              <a:t>Publicatie omzettingstabellen op donderdag 23 nov </a:t>
            </a:r>
            <a:r>
              <a:rPr lang="nl-NL" dirty="0" err="1"/>
              <a:t>resp</a:t>
            </a:r>
            <a:r>
              <a:rPr lang="nl-NL" dirty="0"/>
              <a:t> donderdag 1 feb (of nog een week later)</a:t>
            </a:r>
          </a:p>
          <a:p>
            <a:endParaRPr lang="nl-NL" u="sng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9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.F-examens </a:t>
            </a:r>
            <a:r>
              <a:rPr lang="nl-NL" dirty="0"/>
              <a:t>(</a:t>
            </a:r>
            <a:r>
              <a:rPr lang="nl-NL" dirty="0" smtClean="0"/>
              <a:t>Ned. </a:t>
            </a:r>
            <a:r>
              <a:rPr lang="nl-NL" dirty="0"/>
              <a:t>2F, 3F en rekenen 2F, 3F)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Uitslagverstrekking </a:t>
            </a:r>
            <a:r>
              <a:rPr lang="nl-NL" u="sng" dirty="0" smtClean="0"/>
              <a:t>na </a:t>
            </a:r>
            <a:r>
              <a:rPr lang="nl-NL" dirty="0"/>
              <a:t>normering (mits voldoende gegevens):</a:t>
            </a:r>
          </a:p>
          <a:p>
            <a:pPr lvl="1"/>
            <a:r>
              <a:rPr lang="nl-NL" dirty="0"/>
              <a:t>P2 Alle afnames vanaf donderdag 16 november: meteen </a:t>
            </a:r>
            <a:r>
              <a:rPr lang="nl-NL" dirty="0" smtClean="0"/>
              <a:t>uitslag.</a:t>
            </a:r>
            <a:endParaRPr lang="nl-NL" dirty="0"/>
          </a:p>
          <a:p>
            <a:pPr lvl="1"/>
            <a:r>
              <a:rPr lang="nl-NL" dirty="0"/>
              <a:t>P3 Alle afnames van donderdag 25 januari: meteen </a:t>
            </a:r>
            <a:r>
              <a:rPr lang="nl-NL" dirty="0" smtClean="0"/>
              <a:t>uitslag.</a:t>
            </a:r>
            <a:endParaRPr lang="nl-NL" dirty="0"/>
          </a:p>
          <a:p>
            <a:pPr lvl="1"/>
            <a:r>
              <a:rPr lang="nl-NL" dirty="0"/>
              <a:t>P4 Alle afnames vanaf dag 1: meteen </a:t>
            </a:r>
            <a:r>
              <a:rPr lang="nl-NL" dirty="0" smtClean="0"/>
              <a:t>uitslag.</a:t>
            </a:r>
            <a:endParaRPr lang="nl-NL" dirty="0"/>
          </a:p>
          <a:p>
            <a:pPr lvl="1"/>
            <a:r>
              <a:rPr lang="nl-NL" dirty="0"/>
              <a:t>P5 Alle afnames vanaf dag 1: meteen </a:t>
            </a:r>
            <a:r>
              <a:rPr lang="nl-NL" dirty="0" smtClean="0"/>
              <a:t>uitslag.</a:t>
            </a:r>
          </a:p>
          <a:p>
            <a:r>
              <a:rPr lang="nl-NL" dirty="0" smtClean="0"/>
              <a:t>Alleen </a:t>
            </a:r>
            <a:r>
              <a:rPr lang="nl-NL" dirty="0" err="1"/>
              <a:t>evt</a:t>
            </a:r>
            <a:r>
              <a:rPr lang="nl-NL" dirty="0"/>
              <a:t> neutralisaties in examens, waardoor verschil tussen voorlopige score en definitieve </a:t>
            </a:r>
            <a:r>
              <a:rPr lang="nl-NL" dirty="0" smtClean="0"/>
              <a:t>score.</a:t>
            </a:r>
          </a:p>
          <a:p>
            <a:r>
              <a:rPr lang="nl-NL" dirty="0" smtClean="0"/>
              <a:t>Alleen </a:t>
            </a:r>
            <a:r>
              <a:rPr lang="nl-NL" dirty="0"/>
              <a:t>commentaar op opgaven van de eerste week kan worden meegenomen bij </a:t>
            </a:r>
            <a:r>
              <a:rPr lang="nl-NL" dirty="0" smtClean="0"/>
              <a:t>normering.</a:t>
            </a:r>
          </a:p>
          <a:p>
            <a:r>
              <a:rPr lang="nl-NL" dirty="0" smtClean="0"/>
              <a:t>Examencommissie stelt resultaat vast.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72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F-examens </a:t>
            </a:r>
            <a:r>
              <a:rPr lang="nl-NL" dirty="0"/>
              <a:t>(</a:t>
            </a:r>
            <a:r>
              <a:rPr lang="nl-NL" dirty="0" smtClean="0"/>
              <a:t>Ned. </a:t>
            </a:r>
            <a:r>
              <a:rPr lang="nl-NL" dirty="0"/>
              <a:t>2F, 3F en rekenen 2F, 3F)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Inzage</a:t>
            </a:r>
            <a:endParaRPr lang="nl-NL" dirty="0"/>
          </a:p>
          <a:p>
            <a:pPr lvl="1"/>
            <a:r>
              <a:rPr lang="nl-NL" dirty="0"/>
              <a:t>Nederlands beperkte inzage vanaf maandag week 3 tot en met 4 werkweken na einde afnameperiode</a:t>
            </a:r>
          </a:p>
          <a:p>
            <a:pPr lvl="1"/>
            <a:r>
              <a:rPr lang="nl-NL" dirty="0"/>
              <a:t>Rekenen volledige inzage vanaf maandag week 3 tot en met 4 werkweken na einde </a:t>
            </a:r>
            <a:r>
              <a:rPr lang="nl-NL" dirty="0" smtClean="0"/>
              <a:t>afnameperiode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Volledige </a:t>
            </a:r>
            <a:r>
              <a:rPr lang="nl-NL" dirty="0"/>
              <a:t>inzage </a:t>
            </a:r>
            <a:r>
              <a:rPr lang="nl-NL" dirty="0" smtClean="0"/>
              <a:t>via </a:t>
            </a:r>
            <a:r>
              <a:rPr lang="nl-NL" dirty="0" err="1"/>
              <a:t>Inspector</a:t>
            </a:r>
            <a:r>
              <a:rPr lang="nl-NL" dirty="0"/>
              <a:t> in Facet (afnameplanner), voor docenten en studenten; geen klassikale bespreking</a:t>
            </a:r>
            <a:r>
              <a:rPr lang="nl-NL" dirty="0" smtClean="0"/>
              <a:t>. Dezelfde regels voor geheimhouding gelden voor docenten.</a:t>
            </a:r>
            <a:endParaRPr lang="nl-NL" dirty="0"/>
          </a:p>
          <a:p>
            <a:pPr lvl="1"/>
            <a:r>
              <a:rPr lang="nl-NL" dirty="0"/>
              <a:t>Beperkte inzage </a:t>
            </a:r>
            <a:r>
              <a:rPr lang="nl-NL" dirty="0" smtClean="0"/>
              <a:t>door </a:t>
            </a:r>
            <a:r>
              <a:rPr lang="nl-NL" dirty="0"/>
              <a:t>aanvraag rapport via Helpdesk Facet.</a:t>
            </a:r>
          </a:p>
          <a:p>
            <a:pPr lvl="1"/>
            <a:r>
              <a:rPr lang="nl-NL" dirty="0" smtClean="0"/>
              <a:t>Zie inzage op </a:t>
            </a:r>
            <a:r>
              <a:rPr lang="nl-NL" dirty="0" err="1" smtClean="0"/>
              <a:t>Examenbladmbo</a:t>
            </a:r>
            <a:r>
              <a:rPr lang="nl-NL" dirty="0" smtClean="0"/>
              <a:t> onder tabblad “Onderwerpen\Resultaten”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57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dirty="0" smtClean="0"/>
              <a:t>6. </a:t>
            </a:r>
            <a:r>
              <a:rPr lang="nl-NL" dirty="0"/>
              <a:t>Overig (2A, 2AER, 2ER, 3ER, Engels B1, B2)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Wanneer:</a:t>
            </a:r>
          </a:p>
          <a:p>
            <a:r>
              <a:rPr lang="nl-NL" dirty="0"/>
              <a:t>Afname gedurende 4 * </a:t>
            </a:r>
            <a:r>
              <a:rPr lang="nl-NL" dirty="0" smtClean="0"/>
              <a:t>2 </a:t>
            </a:r>
            <a:r>
              <a:rPr lang="nl-NL" dirty="0"/>
              <a:t>weken in </a:t>
            </a:r>
            <a:r>
              <a:rPr lang="nl-NL" dirty="0" smtClean="0"/>
              <a:t>P2-P5.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Uitslagverstrekking </a:t>
            </a:r>
            <a:r>
              <a:rPr lang="nl-NL" dirty="0" smtClean="0"/>
              <a:t>P2-P5:</a:t>
            </a:r>
          </a:p>
          <a:p>
            <a:r>
              <a:rPr lang="nl-NL" dirty="0" smtClean="0"/>
              <a:t>Zie activiteitenplanning: </a:t>
            </a:r>
            <a:r>
              <a:rPr lang="nl-NL" smtClean="0"/>
              <a:t>meestal drie </a:t>
            </a:r>
            <a:r>
              <a:rPr lang="nl-NL" dirty="0" smtClean="0"/>
              <a:t>werkweken na laatste afnamedag.</a:t>
            </a:r>
          </a:p>
          <a:p>
            <a:r>
              <a:rPr lang="nl-NL" dirty="0" smtClean="0"/>
              <a:t>Gebaseerd op alle afnamegegevens.</a:t>
            </a:r>
          </a:p>
          <a:p>
            <a:r>
              <a:rPr lang="nl-NL" dirty="0" smtClean="0"/>
              <a:t>Eventueel neutralisaties doorgevoerd: deze leiden niet tot andere voorlopige uitslag; wel verschil met definitieve score</a:t>
            </a:r>
          </a:p>
          <a:p>
            <a:r>
              <a:rPr lang="nl-NL" dirty="0" smtClean="0"/>
              <a:t>Eventueel sleutelwijzigingen doorgevoerd: deze leiden wel tot andere voorlopige uitslag (met terugwerkende kracht) en verschil met definitieve score.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46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dirty="0"/>
              <a:t>6</a:t>
            </a:r>
            <a:r>
              <a:rPr lang="nl-NL" dirty="0" smtClean="0"/>
              <a:t>. Overig </a:t>
            </a:r>
            <a:r>
              <a:rPr lang="nl-NL" dirty="0"/>
              <a:t>(2A, 2AER, 2ER, 3ER, Engels B1, B2)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Inzage</a:t>
            </a:r>
            <a:endParaRPr lang="nl-NL" dirty="0"/>
          </a:p>
          <a:p>
            <a:pPr lvl="1"/>
            <a:r>
              <a:rPr lang="nl-NL" dirty="0" smtClean="0"/>
              <a:t>Volledige inzage 2ER en 3ER vanaf publicatie omzettingstabellen tot en met 4 werkweken erna</a:t>
            </a:r>
          </a:p>
          <a:p>
            <a:pPr lvl="1"/>
            <a:r>
              <a:rPr lang="nl-NL" dirty="0" smtClean="0"/>
              <a:t>Beperkte inzage 2A, 2AER en Engels vanaf publicatie omzettingstabellen tot en met 4 werkweken erna”.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70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  <a:r>
              <a:rPr lang="nl-NL" dirty="0" smtClean="0"/>
              <a:t>. Wat nog gaat 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voorbeeldexamens in november (Engels B2 later)</a:t>
            </a:r>
          </a:p>
          <a:p>
            <a:pPr lvl="1"/>
            <a:r>
              <a:rPr lang="nl-NL" dirty="0" smtClean="0"/>
              <a:t>oefenexamens</a:t>
            </a:r>
            <a:r>
              <a:rPr lang="nl-NL" dirty="0"/>
              <a:t>: online: </a:t>
            </a:r>
            <a:r>
              <a:rPr lang="nl-NL" dirty="0">
                <a:hlinkClick r:id="rId2"/>
              </a:rPr>
              <a:t>http://oefenen.facet.onl</a:t>
            </a:r>
            <a:endParaRPr lang="nl-NL" dirty="0"/>
          </a:p>
          <a:p>
            <a:pPr lvl="1"/>
            <a:r>
              <a:rPr lang="nl-NL" dirty="0" err="1" smtClean="0"/>
              <a:t>proefxamens</a:t>
            </a:r>
            <a:r>
              <a:rPr lang="nl-NL" dirty="0"/>
              <a:t>: </a:t>
            </a:r>
            <a:r>
              <a:rPr lang="nl-NL" dirty="0" err="1"/>
              <a:t>inplanbaar</a:t>
            </a:r>
            <a:r>
              <a:rPr lang="nl-NL" dirty="0"/>
              <a:t> in Facet</a:t>
            </a:r>
          </a:p>
          <a:p>
            <a:r>
              <a:rPr lang="nl-NL" dirty="0" smtClean="0"/>
              <a:t>Afnameperioden 2018-2019</a:t>
            </a:r>
          </a:p>
          <a:p>
            <a:r>
              <a:rPr lang="nl-NL" dirty="0" smtClean="0"/>
              <a:t>Syllabus Nederlandse taal 3F: ingangsdatum 1 augustus 2018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endParaRPr lang="nl-NL" dirty="0" smtClean="0"/>
          </a:p>
          <a:p>
            <a:r>
              <a:rPr lang="nl-NL" dirty="0" smtClean="0"/>
              <a:t>Wat gaat dit jaar brengen vanuit het CvTE (Marcel Claessens) 1uur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Facet/ BCLD </a:t>
            </a:r>
            <a:r>
              <a:rPr lang="nl-NL" dirty="0" err="1" smtClean="0"/>
              <a:t>stavaza</a:t>
            </a:r>
            <a:r>
              <a:rPr lang="nl-NL" dirty="0" smtClean="0"/>
              <a:t>: CvTE (Inez de Fluiter) 15 min</a:t>
            </a:r>
          </a:p>
          <a:p>
            <a:pPr marL="0" indent="0">
              <a:buNone/>
            </a:pPr>
            <a:endParaRPr lang="nl-NL" dirty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dirty="0" smtClean="0"/>
              <a:t>Waar loopt een student tegen aan: JOB (Rachel Meerwijk</a:t>
            </a:r>
            <a:r>
              <a:rPr lang="nl-NL" smtClean="0"/>
              <a:t>, Roosmarijn </a:t>
            </a:r>
            <a:r>
              <a:rPr lang="nl-NL" dirty="0" smtClean="0"/>
              <a:t>Dam) 15 min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nl-NL" dirty="0"/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dirty="0" smtClean="0"/>
              <a:t>Daarna borrel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DED182-173C-4837-85BF-6B3313D15D26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4320480" cy="1470025"/>
          </a:xfrm>
        </p:spPr>
        <p:txBody>
          <a:bodyPr/>
          <a:lstStyle/>
          <a:p>
            <a:r>
              <a:rPr lang="nl-NL" dirty="0" smtClean="0"/>
              <a:t>Facet/BCLD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21 september 2017</a:t>
            </a:r>
          </a:p>
          <a:p>
            <a:endParaRPr lang="nl-NL" dirty="0"/>
          </a:p>
          <a:p>
            <a:r>
              <a:rPr lang="nl-NL" dirty="0" smtClean="0"/>
              <a:t>Inez de Fluiter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EC53-6ECF-42B8-9EA6-C4891D6751E3}" type="datetime1">
              <a:rPr lang="nl-NL" smtClean="0"/>
              <a:pPr/>
              <a:t>22-9-2017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1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Digitalisering </a:t>
            </a:r>
            <a:endParaRPr lang="nl-NL" dirty="0"/>
          </a:p>
          <a:p>
            <a:r>
              <a:rPr lang="nl-NL" dirty="0"/>
              <a:t>Van 15 scholen tot miljoenen afnames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1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Brug slaan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99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Uitdaging</a:t>
            </a:r>
            <a:endParaRPr lang="nl-NL" dirty="0"/>
          </a:p>
          <a:p>
            <a:pPr lvl="0"/>
            <a:r>
              <a:rPr lang="nl-NL" dirty="0"/>
              <a:t>Gelijke weergave </a:t>
            </a:r>
          </a:p>
          <a:p>
            <a:pPr lvl="0"/>
            <a:r>
              <a:rPr lang="nl-NL" dirty="0"/>
              <a:t>Beveiligde software</a:t>
            </a:r>
          </a:p>
          <a:p>
            <a:pPr lvl="0"/>
            <a:r>
              <a:rPr lang="nl-NL" dirty="0"/>
              <a:t>Beheerkosten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53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Digitale </a:t>
            </a:r>
            <a:r>
              <a:rPr lang="nl-NL" dirty="0"/>
              <a:t>toetsen en examens zijn de toekomst. Papier is hopeloos verouderd.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64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/>
              <a:t>bezuinigen liever op de IT dan op de kwaliteit van het onderwijs.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71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Studenten </a:t>
            </a:r>
            <a:r>
              <a:rPr lang="nl-NL" dirty="0"/>
              <a:t>worden steeds inventiever in spieken, zowel offline als online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95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08112" y="2528916"/>
            <a:ext cx="712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Studenten </a:t>
            </a:r>
            <a:r>
              <a:rPr lang="nl-NL" dirty="0"/>
              <a:t>gaan we steeds meer stimuleren hun eigen laptop/tablet etc. te gebruiken op school. Ook voor toetsen en examens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19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5: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Tijdens </a:t>
            </a:r>
            <a:r>
              <a:rPr lang="nl-NL" dirty="0"/>
              <a:t>digitale examens en toetsen is de surveillant verantwoordelijk voor het feit dat studenten geen andere digitale bronnen raadplegen.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11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gaat dit jaar brengen </a:t>
            </a:r>
            <a:r>
              <a:rPr lang="nl-NL" dirty="0" smtClean="0"/>
              <a:t>vanuit het </a:t>
            </a:r>
            <a:r>
              <a:rPr lang="nl-NL" dirty="0" err="1" smtClean="0"/>
              <a:t>CvTE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Veel hetzelfde, maar toch een aantal veranderingen: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Engels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Welke examens 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Rekenopgaven-etalage</a:t>
            </a:r>
          </a:p>
          <a:p>
            <a:pPr>
              <a:buFont typeface="+mj-lt"/>
              <a:buAutoNum type="arabicPeriod"/>
            </a:pPr>
            <a:r>
              <a:rPr lang="nl-NL" dirty="0"/>
              <a:t>Fout over </a:t>
            </a:r>
            <a:r>
              <a:rPr lang="nl-NL" dirty="0" err="1"/>
              <a:t>toetsduur</a:t>
            </a:r>
            <a:r>
              <a:rPr lang="nl-NL" dirty="0"/>
              <a:t> 2ER en 3ER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Nieuw op </a:t>
            </a:r>
            <a:r>
              <a:rPr lang="nl-NL" dirty="0" err="1" smtClean="0"/>
              <a:t>Examenbladmbo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Afnameperiodes</a:t>
            </a:r>
            <a:r>
              <a:rPr lang="nl-NL" dirty="0"/>
              <a:t>, uitslagverstrekking en inzage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Wat nog gaat komen</a:t>
            </a:r>
          </a:p>
          <a:p>
            <a:pPr marL="0" indent="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6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Engels B1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CE B1 verplicht vanaf 1 augustus 2017</a:t>
            </a:r>
          </a:p>
          <a:p>
            <a:r>
              <a:rPr lang="nl-NL" dirty="0" smtClean="0"/>
              <a:t>Voor cohorten vanaf 2014</a:t>
            </a:r>
          </a:p>
          <a:p>
            <a:r>
              <a:rPr lang="nl-NL" dirty="0" smtClean="0"/>
              <a:t>Syllabus definitief</a:t>
            </a:r>
          </a:p>
          <a:p>
            <a:r>
              <a:rPr lang="nl-NL" dirty="0" smtClean="0"/>
              <a:t>5 afnameperiodes in 2017-2018</a:t>
            </a:r>
          </a:p>
          <a:p>
            <a:r>
              <a:rPr lang="nl-NL" dirty="0" smtClean="0"/>
              <a:t>Resultaat overnemen door examencommissie</a:t>
            </a:r>
          </a:p>
          <a:p>
            <a:r>
              <a:rPr lang="nl-NL" dirty="0" smtClean="0"/>
              <a:t>Ook toegankelijk voor lagere niveaus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49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Engels B2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CE B2 vanaf 1 augustus 2017 wettelijk verankerd</a:t>
            </a:r>
          </a:p>
          <a:p>
            <a:r>
              <a:rPr lang="nl-NL" dirty="0" smtClean="0"/>
              <a:t>Syllabus wettelijke status</a:t>
            </a:r>
          </a:p>
          <a:p>
            <a:r>
              <a:rPr lang="nl-NL" dirty="0" smtClean="0"/>
              <a:t>Bedoeld als facultatief niveau voor degenen die op hoger niveau willen examineren</a:t>
            </a:r>
          </a:p>
          <a:p>
            <a:r>
              <a:rPr lang="nl-NL" dirty="0" smtClean="0"/>
              <a:t>Cijfer omzettingstabel overnemen door examencommissie</a:t>
            </a:r>
          </a:p>
          <a:p>
            <a:r>
              <a:rPr lang="nl-NL" dirty="0" smtClean="0"/>
              <a:t>Mogelijkheid: in plaats van B1-examen of als keuzedeel</a:t>
            </a:r>
          </a:p>
          <a:p>
            <a:r>
              <a:rPr lang="nl-NL" dirty="0" smtClean="0"/>
              <a:t>Ook toegankelijk voor lagere niveaus</a:t>
            </a:r>
          </a:p>
          <a:p>
            <a:r>
              <a:rPr lang="nl-NL" dirty="0" smtClean="0"/>
              <a:t>Meer informatie over voorwaarden bij </a:t>
            </a:r>
            <a:r>
              <a:rPr lang="nl-NL" dirty="0" err="1" smtClean="0"/>
              <a:t>steunpunttaalenrekenenmbo</a:t>
            </a:r>
            <a:endParaRPr lang="nl-NL" dirty="0" smtClean="0"/>
          </a:p>
          <a:p>
            <a:r>
              <a:rPr lang="nl-NL" dirty="0" smtClean="0"/>
              <a:t>Nieuw voorbeeldexamen later in het jaar</a:t>
            </a:r>
          </a:p>
          <a:p>
            <a:pPr lvl="1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43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Engels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</a:t>
            </a:r>
            <a:r>
              <a:rPr lang="nl-NL" dirty="0" err="1" smtClean="0"/>
              <a:t>examenbladmbo</a:t>
            </a:r>
            <a:r>
              <a:rPr lang="nl-NL" dirty="0" smtClean="0"/>
              <a:t> nieuwe documenten en informatie te vinden.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37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2. Welke examens?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Overzicht van examenaanbod op voorbereiding/wie mag deelnemen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Rekenopgaven-etalage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jaar op 1 juli aangevuld met ruim 2000 nieuwe opgaven</a:t>
            </a:r>
          </a:p>
          <a:p>
            <a:r>
              <a:rPr lang="nl-NL" dirty="0" smtClean="0"/>
              <a:t>Nieuw: selecteren op moeilijkheidsgraad</a:t>
            </a:r>
          </a:p>
          <a:p>
            <a:r>
              <a:rPr lang="nl-NL" dirty="0" smtClean="0"/>
              <a:t>Sommige opgaven in meerdere jaren aangeboden</a:t>
            </a:r>
          </a:p>
          <a:p>
            <a:r>
              <a:rPr lang="nl-NL" dirty="0" smtClean="0"/>
              <a:t>Opgaven komen terug in examens</a:t>
            </a:r>
          </a:p>
          <a:p>
            <a:r>
              <a:rPr lang="nl-NL" dirty="0">
                <a:hlinkClick r:id="rId2"/>
              </a:rPr>
              <a:t>https://www.rekenopgaven-etalage.nl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l-NL" dirty="0" smtClean="0"/>
              <a:t>Kijk voor materiaal rekenen ook bij rekentoets op online oefenomgeving (</a:t>
            </a:r>
            <a:r>
              <a:rPr lang="nl-NL" dirty="0" err="1" smtClean="0"/>
              <a:t>oefenen.facet.onl</a:t>
            </a:r>
            <a:r>
              <a:rPr lang="nl-NL" dirty="0" smtClean="0"/>
              <a:t>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31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FOUT hersteld op </a:t>
            </a:r>
            <a:r>
              <a:rPr lang="nl-NL" dirty="0" err="1" smtClean="0"/>
              <a:t>examenbladmbo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Toetsduur</a:t>
            </a:r>
            <a:r>
              <a:rPr lang="nl-NL" dirty="0" smtClean="0"/>
              <a:t> 2ER en 3ER is 120, </a:t>
            </a:r>
            <a:r>
              <a:rPr lang="nl-NL" dirty="0" err="1" smtClean="0"/>
              <a:t>resp</a:t>
            </a:r>
            <a:r>
              <a:rPr lang="nl-NL" dirty="0" smtClean="0"/>
              <a:t> 150 min (stond niet goed in regeling “Nadere </a:t>
            </a:r>
            <a:r>
              <a:rPr lang="nl-NL" dirty="0"/>
              <a:t>richtlijnen toetsen van het centraal examen </a:t>
            </a:r>
            <a:r>
              <a:rPr lang="nl-NL" dirty="0" smtClean="0"/>
              <a:t>mbo”).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6A05-18C8-4EBF-959B-6B8017428D2C}" type="datetime1">
              <a:rPr lang="nl-NL" smtClean="0"/>
              <a:pPr/>
              <a:t>22-9-2017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4849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vTE">
      <a:dk1>
        <a:srgbClr val="33006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TE Standaard.potx" id="{6EB11CB4-5F71-48F3-9026-BD39403EC61E}" vid="{7AC4AA1E-02D5-4AB8-9A9D-3684C5A37DB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CvTE Standaard</Template>
  <TotalTime>607</TotalTime>
  <Words>1015</Words>
  <Application>Microsoft Office PowerPoint</Application>
  <PresentationFormat>Diavoorstelling (4:3)</PresentationFormat>
  <Paragraphs>206</Paragraphs>
  <Slides>28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Verdana</vt:lpstr>
      <vt:lpstr>Kantoorthema</vt:lpstr>
      <vt:lpstr>Informatiebijeenkomst Ce mbo 2017-2018</vt:lpstr>
      <vt:lpstr>programma</vt:lpstr>
      <vt:lpstr>Wat gaat dit jaar brengen vanuit het CvTE</vt:lpstr>
      <vt:lpstr>1. Engels B1</vt:lpstr>
      <vt:lpstr>1. Engels B2</vt:lpstr>
      <vt:lpstr>1. Engels</vt:lpstr>
      <vt:lpstr>2. Welke examens?</vt:lpstr>
      <vt:lpstr>3. Rekenopgaven-etalage </vt:lpstr>
      <vt:lpstr>4. FOUT hersteld op examenbladmbo</vt:lpstr>
      <vt:lpstr>5. Nieuw op examenbladmbo</vt:lpstr>
      <vt:lpstr>6 Afnameperiodes, uitslagverstrekking en inzage </vt:lpstr>
      <vt:lpstr>6. F-examens (Ned. 2F, 3F en rekenen 2F, 3F) </vt:lpstr>
      <vt:lpstr>6. F-examens (Ned. 2F, 3F en rekenen 2F, 3F) </vt:lpstr>
      <vt:lpstr>6. F-examens (Ned. 2F, 3F en rekenen 2F, 3F) </vt:lpstr>
      <vt:lpstr>6.F-examens (Ned. 2F, 3F en rekenen 2F, 3F) </vt:lpstr>
      <vt:lpstr>6. F-examens (Ned. 2F, 3F en rekenen 2F, 3F) </vt:lpstr>
      <vt:lpstr>6. Overig (2A, 2AER, 2ER, 3ER, Engels B1, B2)</vt:lpstr>
      <vt:lpstr>6. Overig (2A, 2AER, 2ER, 3ER, Engels B1, B2)</vt:lpstr>
      <vt:lpstr>7. Wat nog gaat komen</vt:lpstr>
      <vt:lpstr>Facet/BCLD</vt:lpstr>
      <vt:lpstr>PowerPoint-presentatie</vt:lpstr>
      <vt:lpstr>PowerPoint-presentatie</vt:lpstr>
      <vt:lpstr>PowerPoint-presentatie</vt:lpstr>
      <vt:lpstr>Stelling 1</vt:lpstr>
      <vt:lpstr>Stelling 2</vt:lpstr>
      <vt:lpstr>Stelling 3</vt:lpstr>
      <vt:lpstr>Stelling 4</vt:lpstr>
      <vt:lpstr>Stelling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Informatiebijeenkomst Ce mbo 2016-2017</dc:title>
  <dc:creator>Jan Paul de Vries</dc:creator>
  <cp:lastModifiedBy>Marcel Claessens</cp:lastModifiedBy>
  <cp:revision>130</cp:revision>
  <cp:lastPrinted>2016-09-07T07:08:15Z</cp:lastPrinted>
  <dcterms:created xsi:type="dcterms:W3CDTF">2016-09-05T13:07:23Z</dcterms:created>
  <dcterms:modified xsi:type="dcterms:W3CDTF">2017-09-22T07:29:59Z</dcterms:modified>
</cp:coreProperties>
</file>